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3" r:id="rId1"/>
  </p:sldMasterIdLst>
  <p:notesMasterIdLst>
    <p:notesMasterId r:id="rId18"/>
  </p:notesMasterIdLst>
  <p:sldIdLst>
    <p:sldId id="256" r:id="rId2"/>
    <p:sldId id="259" r:id="rId3"/>
    <p:sldId id="271" r:id="rId4"/>
    <p:sldId id="260" r:id="rId5"/>
    <p:sldId id="272" r:id="rId6"/>
    <p:sldId id="261" r:id="rId7"/>
    <p:sldId id="262" r:id="rId8"/>
    <p:sldId id="263" r:id="rId9"/>
    <p:sldId id="264" r:id="rId10"/>
    <p:sldId id="265" r:id="rId11"/>
    <p:sldId id="275" r:id="rId12"/>
    <p:sldId id="266" r:id="rId13"/>
    <p:sldId id="276" r:id="rId14"/>
    <p:sldId id="273" r:id="rId15"/>
    <p:sldId id="26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7" autoAdjust="0"/>
    <p:restoredTop sz="77003" autoAdjust="0"/>
  </p:normalViewPr>
  <p:slideViewPr>
    <p:cSldViewPr snapToGrid="0">
      <p:cViewPr>
        <p:scale>
          <a:sx n="81" d="100"/>
          <a:sy n="81" d="100"/>
        </p:scale>
        <p:origin x="44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6CCAC5-0CD5-466A-8EA3-3E49FFA84B29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836E53-B044-4371-A52F-A6D75FBD49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761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Hi everyone, my name is Liang Lyu. Today I’ll be presenting our paper on centrality with diversity.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8189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why that happens, we need to take a closer look at graph structure:</a:t>
            </a:r>
          </a:p>
          <a:p>
            <a:pPr marL="171450" indent="-171450">
              <a:buFontTx/>
              <a:buChar char="-"/>
            </a:pPr>
            <a:r>
              <a:rPr lang="en-US" dirty="0"/>
              <a:t>Most edges fall under three categories:</a:t>
            </a:r>
          </a:p>
          <a:p>
            <a:pPr marL="171450" indent="-171450">
              <a:buFontTx/>
              <a:buChar char="-"/>
            </a:pPr>
            <a:r>
              <a:rPr lang="en-US" dirty="0"/>
              <a:t>Edges between Democratic House or Reps and Democratic Senators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Senators are generally well-connected to each other regardless of partisanship</a:t>
            </a:r>
          </a:p>
          <a:p>
            <a:pPr marL="171450" indent="-171450">
              <a:buFontTx/>
              <a:buChar char="-"/>
            </a:pPr>
            <a:r>
              <a:rPr lang="en-US" dirty="0"/>
              <a:t>Rep Senate – Rep House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Connections from a Democratic Rep to a </a:t>
            </a:r>
            <a:r>
              <a:rPr lang="en-US" dirty="0" err="1"/>
              <a:t>Republical</a:t>
            </a:r>
            <a:r>
              <a:rPr lang="en-US" dirty="0"/>
              <a:t> Rep typically goes through D Senate and </a:t>
            </a:r>
            <a:r>
              <a:rPr lang="en-US" altLang="zh-CN" dirty="0"/>
              <a:t>R Senate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Both senate clusters are “bridging” the two different 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562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quantify the bridge effect using a simple experiment</a:t>
            </a:r>
          </a:p>
          <a:p>
            <a:pPr marL="171450" indent="-171450">
              <a:buFontTx/>
              <a:buChar char="-"/>
            </a:pPr>
            <a:r>
              <a:rPr lang="en-US" dirty="0"/>
              <a:t>Fix a number k (40)</a:t>
            </a:r>
          </a:p>
          <a:p>
            <a:pPr marL="171450" indent="-171450">
              <a:buFontTx/>
              <a:buChar char="-"/>
            </a:pPr>
            <a:r>
              <a:rPr lang="en-US" dirty="0"/>
              <a:t>Pick the top 40 nodes ranked by DC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Some are D, some are R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Count how many of these remaining edges are from D to R, across the two communities (“cut edges”)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As you can see here, for all values of k, DC has a higher number of cut edges than PR and DBC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The top nodes ranked by DC have greater connectivity across multiple communities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OTOH, top nodes by PR are typically central nodes within a community but not well connected to other communities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24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8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Choice of f: Mostly considered minimum</a:t>
            </a:r>
          </a:p>
          <a:p>
            <a:pPr marL="628650" lvl="1" indent="-171450">
              <a:buFontTx/>
              <a:buChar char="-"/>
            </a:pPr>
            <a:r>
              <a:rPr lang="en-US" altLang="zh-CN" dirty="0"/>
              <a:t>S</a:t>
            </a:r>
            <a:r>
              <a:rPr lang="en-US" dirty="0"/>
              <a:t>ymmetric: Views all communities as equal, but different ways of combining scores from all communities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Asymmetric: Value a particular community as more important than others, e.g. protected groups/minority groups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Communities: We have only considered several communities of the same *type* (D vs R, different academic disciplines,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171450" indent="-171450">
              <a:buFontTx/>
              <a:buChar char="-"/>
            </a:pPr>
            <a:r>
              <a:rPr lang="en-US" dirty="0"/>
              <a:t>In practice, there are multiple types of communities: In addition to political beliefs, an individual can simultaneously belong to another community based on demographics, location, </a:t>
            </a:r>
            <a:r>
              <a:rPr lang="en-US" dirty="0" err="1"/>
              <a:t>etc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Someone can be a Democrat, and also belong to the community of Asian Americans in terms of race, and also the community of females in terms of gender, and the community of North Carolina, </a:t>
            </a:r>
            <a:r>
              <a:rPr lang="en-US" dirty="0" err="1"/>
              <a:t>etc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Theoretical understanding: Equilibrium unique? Iterations always converge?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98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motivation of our project is to combine the ideas of fairness and diversity with the standard problem of graph centrality.</a:t>
            </a:r>
          </a:p>
          <a:p>
            <a:pPr marL="171450" indent="-171450">
              <a:buFontTx/>
              <a:buChar char="-"/>
            </a:pPr>
            <a:r>
              <a:rPr lang="en-US" dirty="0"/>
              <a:t>Standard centrality: Homogeneous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Congress: Identify important Congress members who are connected to a large number of Congresspersons that are also important</a:t>
            </a:r>
          </a:p>
          <a:p>
            <a:pPr marL="171450" indent="-171450">
              <a:buFontTx/>
              <a:buChar char="-"/>
            </a:pPr>
            <a:r>
              <a:rPr lang="en-US" dirty="0"/>
              <a:t>Communities: Define D&amp;R, each member has a certain degree of affiliation to both communities based on their partisanship and political beliefs</a:t>
            </a:r>
          </a:p>
          <a:p>
            <a:pPr marL="171450" indent="-171450">
              <a:buFontTx/>
              <a:buChar char="-"/>
            </a:pPr>
            <a:r>
              <a:rPr lang="en-US" dirty="0"/>
              <a:t>Simultaneously important to both Democrats and Republicans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518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are some more examples to illustrate why community structure and diverse centrality matter in networks.</a:t>
            </a:r>
          </a:p>
          <a:p>
            <a:pPr marL="171450" indent="-171450">
              <a:buFontTx/>
              <a:buChar char="-"/>
            </a:pPr>
            <a:r>
              <a:rPr lang="en-US" dirty="0"/>
              <a:t>Academic fields: CS, Math, Art, History, Political Science </a:t>
            </a:r>
            <a:r>
              <a:rPr lang="en-US" dirty="0" err="1"/>
              <a:t>etc</a:t>
            </a:r>
            <a:r>
              <a:rPr lang="en-US" dirty="0"/>
              <a:t> – authors and papers that lead important interdisciplinary work, encourages collaboration between disciplines</a:t>
            </a:r>
          </a:p>
          <a:p>
            <a:pPr marL="171450" indent="-171450">
              <a:buFontTx/>
              <a:buChar char="-"/>
            </a:pPr>
            <a:r>
              <a:rPr lang="en-US" dirty="0"/>
              <a:t>Demographic groups: Race, gender – individuals that are central to many different groups simultaneously, including both majority and minority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321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Based on this setting of centrality in a heterogeneous graph, we propose our own DC measure.</a:t>
            </a:r>
          </a:p>
          <a:p>
            <a:pPr marL="171450" indent="-171450">
              <a:buFontTx/>
              <a:buChar char="-"/>
            </a:pPr>
            <a:r>
              <a:rPr lang="en-US" dirty="0"/>
              <a:t>Resemblance to PR: If </a:t>
            </a:r>
            <a:r>
              <a:rPr lang="en-US" altLang="zh-CN" dirty="0" err="1"/>
              <a:t>s_i</a:t>
            </a:r>
            <a:r>
              <a:rPr lang="en-US" altLang="zh-CN" dirty="0"/>
              <a:t> is the score of node I, it’s determined by two terms: damping term &amp; a summation of scores from its neighbors</a:t>
            </a:r>
          </a:p>
          <a:p>
            <a:pPr marL="171450" indent="-171450">
              <a:buFontTx/>
              <a:buChar char="-"/>
            </a:pPr>
            <a:r>
              <a:rPr lang="en-US" dirty="0"/>
              <a:t>Both terms are vectors: Multiples of </a:t>
            </a:r>
            <a:r>
              <a:rPr lang="en-US" dirty="0" err="1"/>
              <a:t>q_i</a:t>
            </a:r>
            <a:r>
              <a:rPr lang="en-US" dirty="0"/>
              <a:t> and </a:t>
            </a:r>
            <a:r>
              <a:rPr lang="en-US" dirty="0" err="1"/>
              <a:t>q_j</a:t>
            </a:r>
            <a:r>
              <a:rPr lang="en-US" dirty="0"/>
              <a:t> – affiliation vectors (</a:t>
            </a:r>
            <a:r>
              <a:rPr lang="en-US" dirty="0" err="1"/>
              <a:t>q_i</a:t>
            </a:r>
            <a:r>
              <a:rPr lang="en-US" dirty="0"/>
              <a:t>: node I’s affiliation with all communities)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Sum within f(): “Score from each community”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F: Concave function that combines the scores from all communities, e.g. min, geometric mean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Preferring </a:t>
            </a:r>
            <a:r>
              <a:rPr lang="en-US" dirty="0" err="1"/>
              <a:t>divesity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Balanced scores from all communities – higher overall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263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Suppose f is min function. Score of E will be proportional to the minimum of two scores: “red score” and “blue score”</a:t>
            </a:r>
          </a:p>
          <a:p>
            <a:pPr marL="171450" indent="-171450">
              <a:buFontTx/>
              <a:buChar char="-"/>
            </a:pPr>
            <a:r>
              <a:rPr lang="en-US" dirty="0"/>
              <a:t>Weighted by ABCD’s scores (.3, .1) and their community affiliations (1, 0.8, 0.2)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community with the lowest score (blue) determines final score of 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11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when we designed the DC measure, we proposed several normative properties that we think such a measure should satisfy.</a:t>
            </a:r>
          </a:p>
          <a:p>
            <a:pPr marL="171450" indent="-171450">
              <a:buFontTx/>
              <a:buChar char="-"/>
            </a:pPr>
            <a:r>
              <a:rPr lang="en-US" dirty="0"/>
              <a:t>Baselines: PageRank and simple reweighting models that rescale PR by certain properties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950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 nutshell, we created certain synthetic graphs that contain a subset of nodes. These nodes differ from each other in terms of one of the three normative properties but the other two are kept constant.</a:t>
            </a:r>
          </a:p>
          <a:p>
            <a:r>
              <a:rPr lang="en-US" dirty="0"/>
              <a:t>- This graph: A subset of nodes have similar centrality and neighborhood polarity, but different local polarities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930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896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Perhaps one of the most interesting parts: Applying our DC measure to real-world graphs.</a:t>
            </a:r>
          </a:p>
          <a:p>
            <a:pPr marL="171450" indent="-171450">
              <a:buFontTx/>
              <a:buChar char="-"/>
            </a:pPr>
            <a:r>
              <a:rPr lang="en-US" dirty="0"/>
              <a:t>Edges: Twitter </a:t>
            </a:r>
            <a:r>
              <a:rPr lang="en-US" dirty="0" err="1"/>
              <a:t>followerships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Polarities (community affiliation): DW-NOMINATE procedure – measures ideologies based on voting behavior</a:t>
            </a:r>
          </a:p>
          <a:p>
            <a:pPr marL="171450" indent="-171450">
              <a:buFontTx/>
              <a:buChar char="-"/>
            </a:pPr>
            <a:r>
              <a:rPr lang="en-US" dirty="0"/>
              <a:t>Congress: Two natural clusters, Democrats and Republicans</a:t>
            </a:r>
          </a:p>
          <a:p>
            <a:pPr marL="171450" indent="-171450">
              <a:buFontTx/>
              <a:buChar char="-"/>
            </a:pPr>
            <a:r>
              <a:rPr lang="en-US" dirty="0"/>
              <a:t>Each party has two subclusters: TL,TR house, BL,BR senate</a:t>
            </a:r>
          </a:p>
          <a:p>
            <a:pPr marL="171450" indent="-171450">
              <a:buFontTx/>
              <a:buChar char="-"/>
            </a:pPr>
            <a:r>
              <a:rPr lang="en-US" dirty="0"/>
              <a:t>Perhaps unsurprising that Senators are generally ranked more important by both measures</a:t>
            </a:r>
          </a:p>
          <a:p>
            <a:pPr marL="171450" indent="-171450">
              <a:buFontTx/>
              <a:buChar char="-"/>
            </a:pPr>
            <a:r>
              <a:rPr lang="en-US" dirty="0"/>
              <a:t>Senators receive much higher scores from DC than from 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836E53-B044-4371-A52F-A6D75FBD49E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63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394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119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1304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698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63930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88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7166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07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275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1194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5799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461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26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51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79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185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D870BB-B79D-4087-88B7-7D827EEDCA42}" type="datetimeFigureOut">
              <a:rPr lang="en-US" smtClean="0"/>
              <a:t>2/2/2021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7B7235B-6A21-47D9-880F-AF190BC4CB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580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4" r:id="rId1"/>
    <p:sldLayoutId id="2147483745" r:id="rId2"/>
    <p:sldLayoutId id="2147483746" r:id="rId3"/>
    <p:sldLayoutId id="2147483747" r:id="rId4"/>
    <p:sldLayoutId id="2147483748" r:id="rId5"/>
    <p:sldLayoutId id="2147483749" r:id="rId6"/>
    <p:sldLayoutId id="2147483750" r:id="rId7"/>
    <p:sldLayoutId id="2147483751" r:id="rId8"/>
    <p:sldLayoutId id="2147483752" r:id="rId9"/>
    <p:sldLayoutId id="2147483753" r:id="rId10"/>
    <p:sldLayoutId id="2147483754" r:id="rId11"/>
    <p:sldLayoutId id="2147483755" r:id="rId12"/>
    <p:sldLayoutId id="2147483756" r:id="rId13"/>
    <p:sldLayoutId id="2147483757" r:id="rId14"/>
    <p:sldLayoutId id="2147483758" r:id="rId15"/>
    <p:sldLayoutId id="21474837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80641-97CE-4D45-811C-BA1F07C9F9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Centrality with Diversity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78B19C-C8BA-4E30-8078-018542D8EC4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Liang Lyu, Brandon Fain, Kamesh </a:t>
            </a:r>
            <a:r>
              <a:rPr lang="en-US" dirty="0" err="1"/>
              <a:t>Munagala</a:t>
            </a:r>
            <a:r>
              <a:rPr lang="en-US" dirty="0"/>
              <a:t>, </a:t>
            </a:r>
            <a:r>
              <a:rPr lang="en-US" dirty="0" err="1"/>
              <a:t>Kangning</a:t>
            </a:r>
            <a:r>
              <a:rPr lang="en-US" dirty="0"/>
              <a:t> Wang</a:t>
            </a:r>
          </a:p>
          <a:p>
            <a:r>
              <a:rPr lang="en-US" dirty="0"/>
              <a:t>Duke University</a:t>
            </a:r>
          </a:p>
        </p:txBody>
      </p:sp>
    </p:spTree>
    <p:extLst>
      <p:ext uri="{BB962C8B-B14F-4D97-AF65-F5344CB8AC3E}">
        <p14:creationId xmlns:p14="http://schemas.microsoft.com/office/powerpoint/2010/main" val="731757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1CA7-9B06-439A-B636-48000199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Congress (Twitter)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CE1A3-59BA-48A4-9E92-9CA8CEE77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4" y="1905000"/>
            <a:ext cx="4942336" cy="3129457"/>
          </a:xfr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117B33-C611-4646-BC49-6EE2A1931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83" y="1905000"/>
            <a:ext cx="4909656" cy="3129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D61C8-7B70-4ED3-8522-B51D6844D977}"/>
              </a:ext>
            </a:extLst>
          </p:cNvPr>
          <p:cNvSpPr txBox="1"/>
          <p:nvPr/>
        </p:nvSpPr>
        <p:spPr>
          <a:xfrm>
            <a:off x="1452845" y="5034457"/>
            <a:ext cx="405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PageRank scores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875FA-B46A-4637-A89D-E15E07627BE3}"/>
              </a:ext>
            </a:extLst>
          </p:cNvPr>
          <p:cNvSpPr txBox="1"/>
          <p:nvPr/>
        </p:nvSpPr>
        <p:spPr>
          <a:xfrm>
            <a:off x="6911214" y="5034457"/>
            <a:ext cx="405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Diverse Centrality scores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D6EE1B-6A7B-492F-AA56-793066A12A06}"/>
              </a:ext>
            </a:extLst>
          </p:cNvPr>
          <p:cNvSpPr txBox="1"/>
          <p:nvPr/>
        </p:nvSpPr>
        <p:spPr>
          <a:xfrm>
            <a:off x="5891048" y="3647090"/>
            <a:ext cx="7725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House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FCA445-491E-48A2-9496-E7981474D9C1}"/>
              </a:ext>
            </a:extLst>
          </p:cNvPr>
          <p:cNvSpPr txBox="1"/>
          <p:nvPr/>
        </p:nvSpPr>
        <p:spPr>
          <a:xfrm>
            <a:off x="5833240" y="4298731"/>
            <a:ext cx="888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Senate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A2AE342-EA35-4175-99CD-2EE0223A058B}"/>
              </a:ext>
            </a:extLst>
          </p:cNvPr>
          <p:cNvCxnSpPr>
            <a:endCxn id="10" idx="1"/>
          </p:cNvCxnSpPr>
          <p:nvPr/>
        </p:nvCxnSpPr>
        <p:spPr>
          <a:xfrm>
            <a:off x="5334000" y="3429000"/>
            <a:ext cx="557048" cy="37197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A9C12CA-1CCB-4524-A5EE-BE7B669D7872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6663559" y="3429000"/>
            <a:ext cx="472966" cy="37197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2F16896-5A06-4221-8DC5-F08C3A9CFD27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801627" y="4452620"/>
            <a:ext cx="1031613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1431C21-58E6-43E3-B8A5-8DFD30A02066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6721365" y="4452619"/>
            <a:ext cx="1397876" cy="1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CE0D4EEF-F066-4D73-91A7-F111456B9A77}"/>
              </a:ext>
            </a:extLst>
          </p:cNvPr>
          <p:cNvSpPr/>
          <p:nvPr/>
        </p:nvSpPr>
        <p:spPr>
          <a:xfrm>
            <a:off x="2118119" y="3894084"/>
            <a:ext cx="3221135" cy="118241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4F811A1-CB69-4AF0-9ACE-910EA83C7CD3}"/>
              </a:ext>
            </a:extLst>
          </p:cNvPr>
          <p:cNvSpPr/>
          <p:nvPr/>
        </p:nvSpPr>
        <p:spPr>
          <a:xfrm>
            <a:off x="7567732" y="3894084"/>
            <a:ext cx="3221135" cy="1182413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3135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31CA7-9B06-439A-B636-480001994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Congress (Twitter) Graph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0CE1A3-59BA-48A4-9E92-9CA8CEE77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174" y="1905000"/>
            <a:ext cx="4942336" cy="3129457"/>
          </a:xfrm>
        </p:spPr>
      </p:pic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B3117B33-C611-4646-BC49-6EE2A1931F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4883" y="1905000"/>
            <a:ext cx="4909656" cy="31294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AD61C8-7B70-4ED3-8522-B51D6844D977}"/>
              </a:ext>
            </a:extLst>
          </p:cNvPr>
          <p:cNvSpPr txBox="1"/>
          <p:nvPr/>
        </p:nvSpPr>
        <p:spPr>
          <a:xfrm>
            <a:off x="1452845" y="5034457"/>
            <a:ext cx="405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PageRank scores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8875FA-B46A-4637-A89D-E15E07627BE3}"/>
              </a:ext>
            </a:extLst>
          </p:cNvPr>
          <p:cNvSpPr txBox="1"/>
          <p:nvPr/>
        </p:nvSpPr>
        <p:spPr>
          <a:xfrm>
            <a:off x="6911214" y="5034457"/>
            <a:ext cx="405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Diverse Centrality scores</a:t>
            </a:r>
          </a:p>
        </p:txBody>
      </p:sp>
      <p:sp>
        <p:nvSpPr>
          <p:cNvPr id="4" name="Arrow: Up-Down 3">
            <a:extLst>
              <a:ext uri="{FF2B5EF4-FFF2-40B4-BE49-F238E27FC236}">
                <a16:creationId xmlns:a16="http://schemas.microsoft.com/office/drawing/2014/main" id="{B27DE8FC-4FDA-4C39-85C2-BAB42AE5F930}"/>
              </a:ext>
            </a:extLst>
          </p:cNvPr>
          <p:cNvSpPr/>
          <p:nvPr/>
        </p:nvSpPr>
        <p:spPr>
          <a:xfrm rot="18904521">
            <a:off x="7735106" y="3449893"/>
            <a:ext cx="372187" cy="1036082"/>
          </a:xfrm>
          <a:prstGeom prst="upDownArrow">
            <a:avLst/>
          </a:prstGeom>
          <a:solidFill>
            <a:srgbClr val="FFFF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-Down 18">
            <a:extLst>
              <a:ext uri="{FF2B5EF4-FFF2-40B4-BE49-F238E27FC236}">
                <a16:creationId xmlns:a16="http://schemas.microsoft.com/office/drawing/2014/main" id="{8CBA61C9-2154-4DEF-ADBA-D12CC23EC147}"/>
              </a:ext>
            </a:extLst>
          </p:cNvPr>
          <p:cNvSpPr/>
          <p:nvPr/>
        </p:nvSpPr>
        <p:spPr>
          <a:xfrm rot="5400000">
            <a:off x="9039499" y="4172835"/>
            <a:ext cx="372187" cy="856318"/>
          </a:xfrm>
          <a:prstGeom prst="upDownArrow">
            <a:avLst/>
          </a:prstGeom>
          <a:solidFill>
            <a:srgbClr val="FFFF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Up-Down 20">
            <a:extLst>
              <a:ext uri="{FF2B5EF4-FFF2-40B4-BE49-F238E27FC236}">
                <a16:creationId xmlns:a16="http://schemas.microsoft.com/office/drawing/2014/main" id="{479CC244-E350-4FF9-B8A2-3306A56E1E6E}"/>
              </a:ext>
            </a:extLst>
          </p:cNvPr>
          <p:cNvSpPr/>
          <p:nvPr/>
        </p:nvSpPr>
        <p:spPr>
          <a:xfrm rot="2017896">
            <a:off x="10180360" y="3383762"/>
            <a:ext cx="372187" cy="1036082"/>
          </a:xfrm>
          <a:prstGeom prst="upDownArrow">
            <a:avLst/>
          </a:prstGeom>
          <a:solidFill>
            <a:srgbClr val="FFFF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749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FB5E-C7E0-452A-AE20-5B1AB26C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“Bridge effect”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AF3F27-1DA5-4A4C-A983-2768BA99F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Diverse Centrality model favors nodes that are not only bipartisan and influential (in terms of PageRank), but that also serve as a </a:t>
            </a:r>
            <a:r>
              <a:rPr lang="en-US" b="1" dirty="0"/>
              <a:t>bridge</a:t>
            </a:r>
            <a:r>
              <a:rPr lang="en-US" dirty="0"/>
              <a:t> to similarly bipartisan and influential nodes in other communities.</a:t>
            </a:r>
          </a:p>
        </p:txBody>
      </p:sp>
    </p:spTree>
    <p:extLst>
      <p:ext uri="{BB962C8B-B14F-4D97-AF65-F5344CB8AC3E}">
        <p14:creationId xmlns:p14="http://schemas.microsoft.com/office/powerpoint/2010/main" val="1185530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0FB5E-C7E0-452A-AE20-5B1AB26CB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“Bridge effect”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E94C6-7F83-4570-A912-473AC7C19D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1830386"/>
                <a:ext cx="8915400" cy="3777622"/>
              </a:xfrm>
            </p:spPr>
            <p:txBody>
              <a:bodyPr/>
              <a:lstStyle/>
              <a:p>
                <a:r>
                  <a:rPr lang="en-US" dirty="0"/>
                  <a:t>Quantify:</a:t>
                </a:r>
              </a:p>
              <a:p>
                <a:pPr lvl="1"/>
                <a:r>
                  <a:rPr lang="en-US" dirty="0"/>
                  <a:t>Take top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nodes ranked by centrality measure</a:t>
                </a:r>
              </a:p>
              <a:p>
                <a:pPr lvl="1"/>
                <a:r>
                  <a:rPr lang="en-US" dirty="0"/>
                  <a:t>Count number of edges across communities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FE94C6-7F83-4570-A912-473AC7C19D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1830386"/>
                <a:ext cx="8915400" cy="3777622"/>
              </a:xfrm>
              <a:blipFill>
                <a:blip r:embed="rId3"/>
                <a:stretch>
                  <a:fillRect l="-479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38C18-00F2-4837-8D6D-45C754DDE64F}"/>
                  </a:ext>
                </a:extLst>
              </p:cNvPr>
              <p:cNvSpPr txBox="1"/>
              <p:nvPr/>
            </p:nvSpPr>
            <p:spPr>
              <a:xfrm>
                <a:off x="3649717" y="6154755"/>
                <a:ext cx="489256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Number of cut edges among top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nodes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138C18-00F2-4837-8D6D-45C754DDE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717" y="6154755"/>
                <a:ext cx="4892566" cy="369332"/>
              </a:xfrm>
              <a:prstGeom prst="rect">
                <a:avLst/>
              </a:prstGeom>
              <a:blipFill>
                <a:blip r:embed="rId4"/>
                <a:stretch>
                  <a:fillRect l="-623" t="-10000" r="-374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F114B813-B1C4-435E-A6C9-46C28551A4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826" y="2998494"/>
            <a:ext cx="4208348" cy="3156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41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9732-F49A-4E83-BFCA-A1701429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EBE0C4-0480-465B-AA68-5EF9F5BB4E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Centrality on heterogeneous graphs</a:t>
            </a:r>
          </a:p>
          <a:p>
            <a:r>
              <a:rPr lang="en-US" i="1" dirty="0"/>
              <a:t>Diverse Centrality</a:t>
            </a:r>
            <a:r>
              <a:rPr lang="en-US" dirty="0"/>
              <a:t> measure</a:t>
            </a:r>
          </a:p>
          <a:p>
            <a:r>
              <a:rPr lang="en-US" dirty="0"/>
              <a:t>Normative properties</a:t>
            </a:r>
          </a:p>
          <a:p>
            <a:r>
              <a:rPr lang="en-US" dirty="0"/>
              <a:t>Real-world graphs</a:t>
            </a:r>
          </a:p>
        </p:txBody>
      </p:sp>
    </p:spTree>
    <p:extLst>
      <p:ext uri="{BB962C8B-B14F-4D97-AF65-F5344CB8AC3E}">
        <p14:creationId xmlns:p14="http://schemas.microsoft.com/office/powerpoint/2010/main" val="1320682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879732-F49A-4E83-BFCA-A17014296E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Questions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EBE0C4-0480-465B-AA68-5EF9F5BB4E4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Choice of concave function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Other symmetric functions: Geometric mean</a:t>
                </a:r>
              </a:p>
              <a:p>
                <a:pPr lvl="1"/>
                <a:r>
                  <a:rPr lang="en-US" dirty="0"/>
                  <a:t>Asymmetric functions – favor certain communities</a:t>
                </a:r>
              </a:p>
              <a:p>
                <a:r>
                  <a:rPr lang="en-US" dirty="0"/>
                  <a:t>Multiple types of communities can co-exist</a:t>
                </a:r>
              </a:p>
              <a:p>
                <a:pPr lvl="1"/>
                <a:r>
                  <a:rPr lang="en-US" dirty="0"/>
                  <a:t>Demographics, location, politics,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r>
                  <a:rPr lang="en-US" dirty="0"/>
                  <a:t>Better theoretical understanding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EBE0C4-0480-465B-AA68-5EF9F5BB4E4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479" t="-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52627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81B0023-DFA8-4BBD-B629-1A1EBAFAE3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46198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191E3-1E36-4CB8-8CEB-2E3EBD126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03DC0B-ADBD-4613-8A24-549D94233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centrality: Which nodes are important in a </a:t>
            </a:r>
            <a:r>
              <a:rPr lang="en-US" b="1" dirty="0"/>
              <a:t>homogeneous</a:t>
            </a:r>
            <a:r>
              <a:rPr lang="en-US" dirty="0"/>
              <a:t> graph?</a:t>
            </a:r>
          </a:p>
          <a:p>
            <a:r>
              <a:rPr lang="en-US" dirty="0"/>
              <a:t>Diverse centrality: Which nodes are simultaneously “important” to multiple </a:t>
            </a:r>
            <a:r>
              <a:rPr lang="en-US" b="1" dirty="0"/>
              <a:t>diverse communities </a:t>
            </a:r>
            <a:r>
              <a:rPr lang="en-US" dirty="0"/>
              <a:t>within a </a:t>
            </a:r>
            <a:r>
              <a:rPr lang="en-US" b="1" dirty="0"/>
              <a:t>heterogeneous</a:t>
            </a:r>
            <a:r>
              <a:rPr lang="en-US" dirty="0"/>
              <a:t> graph?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0964EE-0130-4642-9706-2BFBB41294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5215" y="3315434"/>
            <a:ext cx="4821569" cy="305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7225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32AA8-86FB-4646-AF44-5146E1DC5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– Communities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B2D99-71E7-40E1-AE3C-CBFC5A1B6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94" y="2133600"/>
            <a:ext cx="3801078" cy="3777622"/>
          </a:xfrm>
        </p:spPr>
        <p:txBody>
          <a:bodyPr/>
          <a:lstStyle/>
          <a:p>
            <a:r>
              <a:rPr lang="en-US" dirty="0"/>
              <a:t>Political ideologies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2F3762E-5CD2-48AC-80AE-B3B8EF25E9AF}"/>
              </a:ext>
            </a:extLst>
          </p:cNvPr>
          <p:cNvSpPr txBox="1">
            <a:spLocks/>
          </p:cNvSpPr>
          <p:nvPr/>
        </p:nvSpPr>
        <p:spPr>
          <a:xfrm>
            <a:off x="4493172" y="2133600"/>
            <a:ext cx="380107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Academic Fields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729676D-81D2-4D8E-A07B-F81DE2C3BCB2}"/>
              </a:ext>
            </a:extLst>
          </p:cNvPr>
          <p:cNvSpPr txBox="1">
            <a:spLocks/>
          </p:cNvSpPr>
          <p:nvPr/>
        </p:nvSpPr>
        <p:spPr>
          <a:xfrm>
            <a:off x="8294250" y="2133600"/>
            <a:ext cx="3801078" cy="37776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Font typeface="Wingdings 3" charset="2"/>
              <a:buChar char="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Demographic Groups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EC3F16-F6A3-4FBD-863E-B7C62CACE7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018" y="3115739"/>
            <a:ext cx="3569688" cy="226030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3CDB1878-F0BE-4AE1-9DF4-08348300A6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559" y="2684552"/>
            <a:ext cx="3122677" cy="3122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Actually Improve Diversity in Your Business | Inc.com">
            <a:extLst>
              <a:ext uri="{FF2B5EF4-FFF2-40B4-BE49-F238E27FC236}">
                <a16:creationId xmlns:a16="http://schemas.microsoft.com/office/drawing/2014/main" id="{F9D35A42-63A3-42E4-8FA5-088416E87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499" y="3165278"/>
            <a:ext cx="3842174" cy="216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4034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34527-40A8-455D-B49B-5D4DC91BA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Diverse Centrality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2BDF7-262D-49CE-A620-B58623DC5B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89212" y="2133600"/>
                <a:ext cx="8915400" cy="4143314"/>
              </a:xfrm>
            </p:spPr>
            <p:txBody>
              <a:bodyPr>
                <a:normAutofit fontScale="92500" lnSpcReduction="20000"/>
              </a:bodyPr>
              <a:lstStyle/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𝐪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dirty="0"/>
                  <a:t>: Affiliation vector, input (how much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belongs to each community)</a:t>
                </a:r>
              </a:p>
              <a:p>
                <a:pPr lvl="1"/>
                <a:r>
                  <a:rPr lang="en-US" dirty="0"/>
                  <a:t>e.g.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: Minimum, geometric mean, </a:t>
                </a:r>
                <a:r>
                  <a:rPr lang="en-US" dirty="0" err="1"/>
                  <a:t>etc</a:t>
                </a:r>
                <a:endParaRPr lang="en-US" dirty="0"/>
              </a:p>
              <a:p>
                <a:pPr lvl="1"/>
                <a:r>
                  <a:rPr lang="en-US" dirty="0"/>
                  <a:t>Computed over several “scores” of node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obtained from each community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: Outdegree</a:t>
                </a:r>
              </a:p>
              <a:p>
                <a:r>
                  <a:rPr lang="en-US" dirty="0"/>
                  <a:t>Equilibrium exists; Computed iteratively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3F2BDF7-262D-49CE-A620-B58623DC5B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89212" y="2133600"/>
                <a:ext cx="8915400" cy="4143314"/>
              </a:xfrm>
              <a:blipFill>
                <a:blip r:embed="rId3"/>
                <a:stretch>
                  <a:fillRect l="-3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A944623-2054-4F95-A1F1-5C5D5E6D5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1937" y="1495096"/>
            <a:ext cx="5428125" cy="24807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7764536-5F0C-4B8D-AC61-B70680DEF064}"/>
              </a:ext>
            </a:extLst>
          </p:cNvPr>
          <p:cNvSpPr txBox="1"/>
          <p:nvPr/>
        </p:nvSpPr>
        <p:spPr>
          <a:xfrm>
            <a:off x="5018689" y="2133600"/>
            <a:ext cx="12507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C000"/>
                </a:solidFill>
              </a:rPr>
              <a:t>damping term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451F65-864B-48CE-A331-60F0BA987415}"/>
              </a:ext>
            </a:extLst>
          </p:cNvPr>
          <p:cNvSpPr txBox="1"/>
          <p:nvPr/>
        </p:nvSpPr>
        <p:spPr>
          <a:xfrm>
            <a:off x="6421546" y="2041266"/>
            <a:ext cx="1250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B050"/>
                </a:solidFill>
              </a:rPr>
              <a:t>scores from neighbors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EC2EA4-ACC1-4FCF-AA27-85AA1A32A94E}"/>
              </a:ext>
            </a:extLst>
          </p:cNvPr>
          <p:cNvSpPr/>
          <p:nvPr/>
        </p:nvSpPr>
        <p:spPr>
          <a:xfrm>
            <a:off x="7026166" y="2448910"/>
            <a:ext cx="294289" cy="23122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6954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B1725-07B8-4D67-91A5-D07D69BB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7F91AE-601D-42D5-9E54-6273400B2FCA}"/>
              </a:ext>
            </a:extLst>
          </p:cNvPr>
          <p:cNvSpPr/>
          <p:nvPr/>
        </p:nvSpPr>
        <p:spPr>
          <a:xfrm>
            <a:off x="3042743" y="2422633"/>
            <a:ext cx="672663" cy="67266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A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53E640-F8D3-46E9-9958-8557B1C8E54D}"/>
              </a:ext>
            </a:extLst>
          </p:cNvPr>
          <p:cNvSpPr/>
          <p:nvPr/>
        </p:nvSpPr>
        <p:spPr>
          <a:xfrm>
            <a:off x="4897821" y="2543503"/>
            <a:ext cx="430924" cy="43092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41857A-0DB0-4D30-A6D1-696589CDBE6E}"/>
              </a:ext>
            </a:extLst>
          </p:cNvPr>
          <p:cNvSpPr/>
          <p:nvPr/>
        </p:nvSpPr>
        <p:spPr>
          <a:xfrm>
            <a:off x="6511159" y="2543503"/>
            <a:ext cx="430924" cy="430924"/>
          </a:xfrm>
          <a:prstGeom prst="ellipse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B58878-93EA-4C87-9194-8017E1B23E1B}"/>
              </a:ext>
            </a:extLst>
          </p:cNvPr>
          <p:cNvSpPr/>
          <p:nvPr/>
        </p:nvSpPr>
        <p:spPr>
          <a:xfrm>
            <a:off x="8124497" y="2543503"/>
            <a:ext cx="430924" cy="430924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mbria Math" panose="02040503050406030204" pitchFamily="18" charset="0"/>
                <a:ea typeface="Cambria Math" panose="02040503050406030204" pitchFamily="18" charset="0"/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8BE38B5-5CFD-488E-8104-9048159F2669}"/>
              </a:ext>
            </a:extLst>
          </p:cNvPr>
          <p:cNvSpPr/>
          <p:nvPr/>
        </p:nvSpPr>
        <p:spPr>
          <a:xfrm>
            <a:off x="5707118" y="4135819"/>
            <a:ext cx="430924" cy="430924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55C803-0ABA-42A4-9B85-D39D649ABAC1}"/>
              </a:ext>
            </a:extLst>
          </p:cNvPr>
          <p:cNvCxnSpPr>
            <a:cxnSpLocks/>
            <a:stCxn id="4" idx="5"/>
            <a:endCxn id="8" idx="0"/>
          </p:cNvCxnSpPr>
          <p:nvPr/>
        </p:nvCxnSpPr>
        <p:spPr>
          <a:xfrm>
            <a:off x="3616897" y="2996787"/>
            <a:ext cx="2305683" cy="1139032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E31058-2E9F-45CA-94AB-F830552EBA33}"/>
              </a:ext>
            </a:extLst>
          </p:cNvPr>
          <p:cNvCxnSpPr>
            <a:stCxn id="5" idx="4"/>
            <a:endCxn id="8" idx="0"/>
          </p:cNvCxnSpPr>
          <p:nvPr/>
        </p:nvCxnSpPr>
        <p:spPr>
          <a:xfrm>
            <a:off x="5113283" y="2974427"/>
            <a:ext cx="809297" cy="1161392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7A6062E-4360-46B5-B704-A3D25693B51D}"/>
              </a:ext>
            </a:extLst>
          </p:cNvPr>
          <p:cNvCxnSpPr>
            <a:stCxn id="6" idx="4"/>
            <a:endCxn id="8" idx="0"/>
          </p:cNvCxnSpPr>
          <p:nvPr/>
        </p:nvCxnSpPr>
        <p:spPr>
          <a:xfrm flipH="1">
            <a:off x="5922580" y="2974427"/>
            <a:ext cx="804041" cy="1161392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0AE6DC7-8DA5-48A8-BD9F-FF736805A117}"/>
              </a:ext>
            </a:extLst>
          </p:cNvPr>
          <p:cNvCxnSpPr>
            <a:stCxn id="7" idx="3"/>
            <a:endCxn id="8" idx="0"/>
          </p:cNvCxnSpPr>
          <p:nvPr/>
        </p:nvCxnSpPr>
        <p:spPr>
          <a:xfrm flipH="1">
            <a:off x="5922580" y="2911320"/>
            <a:ext cx="2265024" cy="1224499"/>
          </a:xfrm>
          <a:prstGeom prst="straightConnector1">
            <a:avLst/>
          </a:prstGeom>
          <a:ln>
            <a:tailEnd type="triangle" w="med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EB7F2F-F0D5-4DD4-B7FA-1AD9D4BC80AD}"/>
                  </a:ext>
                </a:extLst>
              </p:cNvPr>
              <p:cNvSpPr txBox="1"/>
              <p:nvPr/>
            </p:nvSpPr>
            <p:spPr>
              <a:xfrm>
                <a:off x="2900206" y="1634637"/>
                <a:ext cx="957735" cy="776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DEB7F2F-F0D5-4DD4-B7FA-1AD9D4BC80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206" y="1634637"/>
                <a:ext cx="957735" cy="77681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3EFF7B-FF0C-4826-9F20-93FD3CF2AE40}"/>
                  </a:ext>
                </a:extLst>
              </p:cNvPr>
              <p:cNvSpPr txBox="1"/>
              <p:nvPr/>
            </p:nvSpPr>
            <p:spPr>
              <a:xfrm>
                <a:off x="4535214" y="1634637"/>
                <a:ext cx="1151530" cy="776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D3EFF7B-FF0C-4826-9F20-93FD3CF2A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214" y="1634637"/>
                <a:ext cx="1151530" cy="7768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8365EA-692D-49C5-B81D-07BD7E3E9E67}"/>
                  </a:ext>
                </a:extLst>
              </p:cNvPr>
              <p:cNvSpPr txBox="1"/>
              <p:nvPr/>
            </p:nvSpPr>
            <p:spPr>
              <a:xfrm>
                <a:off x="6150856" y="1634637"/>
                <a:ext cx="1151530" cy="776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0.8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E8365EA-692D-49C5-B81D-07BD7E3E9E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0856" y="1634637"/>
                <a:ext cx="1151530" cy="77681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CD66E8-903A-41D6-A762-ABD7CBFBB9BB}"/>
                  </a:ext>
                </a:extLst>
              </p:cNvPr>
              <p:cNvSpPr txBox="1"/>
              <p:nvPr/>
            </p:nvSpPr>
            <p:spPr>
              <a:xfrm>
                <a:off x="7764194" y="1634637"/>
                <a:ext cx="1151530" cy="776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𝐪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0.2</m:t>
                              </m:r>
                            </m:e>
                            <m:e>
                              <m:r>
                                <a:rPr lang="en-US" sz="1600" b="0" i="1" smtClean="0">
                                  <a:solidFill>
                                    <a:srgbClr val="00B0F0"/>
                                  </a:solidFill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b="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ACD66E8-903A-41D6-A762-ABD7CBFBB9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64194" y="1634637"/>
                <a:ext cx="1151530" cy="77681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CC2A7C-C9C0-432F-8BFC-40F6717CA321}"/>
                  </a:ext>
                </a:extLst>
              </p:cNvPr>
              <p:cNvSpPr txBox="1"/>
              <p:nvPr/>
            </p:nvSpPr>
            <p:spPr>
              <a:xfrm>
                <a:off x="3133422" y="4845269"/>
                <a:ext cx="5684758" cy="107824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0.3×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+0.1×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+0.1×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+0.1×</m:t>
                                      </m:r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0.2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0.3×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+0.1×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+0.1×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+0.1×</m:t>
                                      </m:r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0.8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2.1</m:t>
                                      </m:r>
                                    </m:e>
                                    <m:e>
                                      <m:r>
                                        <a:rPr lang="en-US" i="1">
                                          <a:solidFill>
                                            <a:srgbClr val="00B0F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1.2</m:t>
                                      </m:r>
                                    </m:e>
                                  </m:eqArr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00B0F0"/>
                          </a:solidFill>
                          <a:latin typeface="Cambria Math" panose="02040503050406030204" pitchFamily="18" charset="0"/>
                        </a:rPr>
                        <m:t>1.2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3CC2A7C-C9C0-432F-8BFC-40F6717CA3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3422" y="4845269"/>
                <a:ext cx="5684758" cy="10782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107861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A1CF4-256E-4A35-9667-AAD89189F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Desiderata / Normative Properties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D147AB-D980-4EE4-80D6-2E4BE3D80F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We propose a diverse centrality measure should correlate with:</a:t>
            </a:r>
          </a:p>
          <a:p>
            <a:r>
              <a:rPr lang="en-US" dirty="0"/>
              <a:t>Centrality</a:t>
            </a:r>
          </a:p>
          <a:p>
            <a:r>
              <a:rPr lang="en-US" dirty="0"/>
              <a:t>Local Polarity</a:t>
            </a:r>
          </a:p>
          <a:p>
            <a:r>
              <a:rPr lang="en-US" dirty="0"/>
              <a:t>Neighborhood Polarity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Baseline algorithms:</a:t>
            </a:r>
          </a:p>
          <a:p>
            <a:r>
              <a:rPr lang="en-US" dirty="0"/>
              <a:t>PageRank</a:t>
            </a:r>
          </a:p>
          <a:p>
            <a:r>
              <a:rPr lang="en-US" dirty="0"/>
              <a:t>PageRank, reweighted by node polarity</a:t>
            </a:r>
          </a:p>
          <a:p>
            <a:r>
              <a:rPr lang="en-US" dirty="0"/>
              <a:t>PageRank, reweighted by neighborhood polarity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729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3726-C08C-4775-AD74-660AB23B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Graphs – Local Polarity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5D92B-294E-4F42-819C-BE785DD6A24F}"/>
              </a:ext>
            </a:extLst>
          </p:cNvPr>
          <p:cNvSpPr txBox="1"/>
          <p:nvPr/>
        </p:nvSpPr>
        <p:spPr>
          <a:xfrm>
            <a:off x="1822605" y="5802384"/>
            <a:ext cx="405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Diverse Centrality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CE377-31C8-4249-82BB-2BE24D450BEB}"/>
              </a:ext>
            </a:extLst>
          </p:cNvPr>
          <p:cNvSpPr txBox="1"/>
          <p:nvPr/>
        </p:nvSpPr>
        <p:spPr>
          <a:xfrm>
            <a:off x="6925733" y="5802384"/>
            <a:ext cx="336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Balanced nodes minus Polarized nodes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8CDC2BCB-0E2E-434D-8779-7D6DE1B3F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41" y="2656537"/>
            <a:ext cx="4529959" cy="2831224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A05D1E89-4922-4557-A44A-A956D65EC8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403" y="2497089"/>
            <a:ext cx="4581993" cy="315012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F4CDFFE-272A-4FE1-8D5C-9DC1D533D5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10139"/>
            <a:ext cx="8915400" cy="3777622"/>
          </a:xfrm>
        </p:spPr>
        <p:txBody>
          <a:bodyPr/>
          <a:lstStyle/>
          <a:p>
            <a:r>
              <a:rPr lang="en-US" dirty="0"/>
              <a:t>Fixed: Centrality, Neighborhood Polarity</a:t>
            </a:r>
          </a:p>
          <a:p>
            <a:r>
              <a:rPr lang="en-US" dirty="0"/>
              <a:t>Varying: Local Polarity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27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3726-C08C-4775-AD74-660AB23B6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5" y="624110"/>
            <a:ext cx="9483461" cy="1280890"/>
          </a:xfrm>
        </p:spPr>
        <p:txBody>
          <a:bodyPr>
            <a:normAutofit/>
          </a:bodyPr>
          <a:lstStyle/>
          <a:p>
            <a:r>
              <a:rPr lang="en-US" sz="3200" dirty="0"/>
              <a:t>Synthetic Graphs – Neighborhood Polarity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45D92B-294E-4F42-819C-BE785DD6A24F}"/>
              </a:ext>
            </a:extLst>
          </p:cNvPr>
          <p:cNvSpPr txBox="1"/>
          <p:nvPr/>
        </p:nvSpPr>
        <p:spPr>
          <a:xfrm>
            <a:off x="1822605" y="5801399"/>
            <a:ext cx="405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Average Diverse Centrality scores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93CE377-31C8-4249-82BB-2BE24D450BEB}"/>
              </a:ext>
            </a:extLst>
          </p:cNvPr>
          <p:cNvSpPr txBox="1"/>
          <p:nvPr/>
        </p:nvSpPr>
        <p:spPr>
          <a:xfrm>
            <a:off x="6925733" y="5801399"/>
            <a:ext cx="33672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Balanced nodes minus Polarized nodes</a:t>
            </a: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D1E9266B-66DA-4670-A506-6BA6D9D54B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41" y="2642766"/>
            <a:ext cx="4566377" cy="2853985"/>
          </a:xfrm>
          <a:prstGeom prst="rect">
            <a:avLst/>
          </a:prstGeom>
        </p:spPr>
      </p:pic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76145E48-0ED8-408D-9BD3-0A40F1772C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273" y="2498778"/>
            <a:ext cx="4570123" cy="314195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C5E04A2-9F63-40CE-88B7-72E62308F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10139"/>
            <a:ext cx="8915400" cy="3777622"/>
          </a:xfrm>
        </p:spPr>
        <p:txBody>
          <a:bodyPr/>
          <a:lstStyle/>
          <a:p>
            <a:r>
              <a:rPr lang="en-US" dirty="0"/>
              <a:t>Fixed: Centrality, Local Polarity</a:t>
            </a:r>
          </a:p>
          <a:p>
            <a:r>
              <a:rPr lang="en-US" dirty="0"/>
              <a:t>Varying: Neighborhood Polarity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81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83726-C08C-4775-AD74-660AB23B6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Graphs – Centrality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45D92B-294E-4F42-819C-BE785DD6A24F}"/>
                  </a:ext>
                </a:extLst>
              </p:cNvPr>
              <p:cNvSpPr txBox="1"/>
              <p:nvPr/>
            </p:nvSpPr>
            <p:spPr>
              <a:xfrm>
                <a:off x="6687726" y="5786156"/>
                <a:ext cx="405699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Average scores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clusters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645D92B-294E-4F42-819C-BE785DD6A2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7726" y="5786156"/>
                <a:ext cx="4056994" cy="369332"/>
              </a:xfrm>
              <a:prstGeom prst="rect">
                <a:avLst/>
              </a:prstGeom>
              <a:blipFill>
                <a:blip r:embed="rId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0E7423F-90D2-42A2-B89A-1424DB9B8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050" y="2572408"/>
            <a:ext cx="4834786" cy="3213748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4EEC0FB8-DF5C-41CC-AE80-46DAC5A051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5225" y="2572408"/>
            <a:ext cx="5141997" cy="3213748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5C98FE-DCFE-448C-BDBF-AB4A5EB229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9212" y="1710139"/>
            <a:ext cx="8915400" cy="3777622"/>
          </a:xfrm>
        </p:spPr>
        <p:txBody>
          <a:bodyPr/>
          <a:lstStyle/>
          <a:p>
            <a:r>
              <a:rPr lang="en-US" dirty="0"/>
              <a:t>Fixed: Local Polarity, Neighborhood Polarity</a:t>
            </a:r>
          </a:p>
          <a:p>
            <a:r>
              <a:rPr lang="en-US" dirty="0"/>
              <a:t>Varying: Centrality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670578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1650</TotalTime>
  <Words>1262</Words>
  <Application>Microsoft Office PowerPoint</Application>
  <PresentationFormat>Widescreen</PresentationFormat>
  <Paragraphs>158</Paragraphs>
  <Slides>16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Cambria Math</vt:lpstr>
      <vt:lpstr>Century Gothic</vt:lpstr>
      <vt:lpstr>Wingdings 3</vt:lpstr>
      <vt:lpstr>Wisp</vt:lpstr>
      <vt:lpstr>Centrality with Diversity</vt:lpstr>
      <vt:lpstr>Motivation</vt:lpstr>
      <vt:lpstr>Motivation – Communities</vt:lpstr>
      <vt:lpstr>Diverse Centrality</vt:lpstr>
      <vt:lpstr>Example</vt:lpstr>
      <vt:lpstr>Desiderata / Normative Properties</vt:lpstr>
      <vt:lpstr>Synthetic Graphs – Local Polarity</vt:lpstr>
      <vt:lpstr>Synthetic Graphs – Neighborhood Polarity</vt:lpstr>
      <vt:lpstr>Synthetic Graphs – Centrality</vt:lpstr>
      <vt:lpstr>Congress (Twitter) Graph</vt:lpstr>
      <vt:lpstr>Congress (Twitter) Graph</vt:lpstr>
      <vt:lpstr>“Bridge effect”</vt:lpstr>
      <vt:lpstr>“Bridge effect”</vt:lpstr>
      <vt:lpstr>Summary</vt:lpstr>
      <vt:lpstr>Open Questions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Liang (Charles) Lyu</dc:title>
  <dc:creator>Lyu Charles</dc:creator>
  <cp:lastModifiedBy>Lyu Charles</cp:lastModifiedBy>
  <cp:revision>35</cp:revision>
  <dcterms:created xsi:type="dcterms:W3CDTF">2020-12-30T18:24:03Z</dcterms:created>
  <dcterms:modified xsi:type="dcterms:W3CDTF">2021-02-02T17:26:52Z</dcterms:modified>
</cp:coreProperties>
</file>